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4775C8"/>
    <a:srgbClr val="66FF33"/>
    <a:srgbClr val="CF6BCA"/>
    <a:srgbClr val="912F8C"/>
    <a:srgbClr val="50C5E0"/>
    <a:srgbClr val="FF7C80"/>
    <a:srgbClr val="FFC504"/>
    <a:srgbClr val="71AF47"/>
    <a:srgbClr val="5C9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 snapToGrid="0">
      <p:cViewPr>
        <p:scale>
          <a:sx n="60" d="100"/>
          <a:sy n="60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72;&#107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900" b="1"/>
              <a:t>МПС </a:t>
            </a:r>
            <a:r>
              <a:rPr lang="kk-KZ" sz="900" b="1"/>
              <a:t>эпидемиологиясы</a:t>
            </a:r>
            <a:r>
              <a:rPr lang="ru-RU" sz="900" b="1"/>
              <a:t> (</a:t>
            </a:r>
            <a:r>
              <a:rPr lang="en-US" sz="900" b="1"/>
              <a:t>III</a:t>
            </a:r>
            <a:r>
              <a:rPr lang="ru-RU" sz="900" b="1"/>
              <a:t> және </a:t>
            </a:r>
            <a:r>
              <a:rPr lang="en-US" sz="900" b="1"/>
              <a:t>IV</a:t>
            </a:r>
            <a:r>
              <a:rPr lang="ru-RU" sz="900" b="1"/>
              <a:t> типін есептемегендегі 100 000 тірі туылғандарға шаққандағы МПС-ға шалдыққандар саны)</a:t>
            </a:r>
          </a:p>
        </c:rich>
      </c:tx>
      <c:layout>
        <c:manualLayout>
          <c:xMode val="edge"/>
          <c:yMode val="edge"/>
          <c:x val="0.19238406846116768"/>
          <c:y val="0.18213536816851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519715351463838E-2"/>
          <c:y val="0.35118601116027243"/>
          <c:w val="0.95427596630888234"/>
          <c:h val="0.506636824020636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212390278374733E-2"/>
                  <c:y val="-0.18662586128063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C7-4D48-ADA8-BD567D20EEF9}"/>
                </c:ext>
              </c:extLst>
            </c:dLbl>
            <c:dLbl>
              <c:idx val="1"/>
              <c:layout>
                <c:manualLayout>
                  <c:x val="-2.4778761752595967E-3"/>
                  <c:y val="-0.189685301629501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C7-4D48-ADA8-BD567D20EEF9}"/>
                </c:ext>
              </c:extLst>
            </c:dLbl>
            <c:dLbl>
              <c:idx val="2"/>
              <c:layout>
                <c:manualLayout>
                  <c:x val="0"/>
                  <c:y val="-0.137674815698831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BC7-4D48-ADA8-BD567D20EEF9}"/>
                </c:ext>
              </c:extLst>
            </c:dLbl>
            <c:dLbl>
              <c:idx val="3"/>
              <c:layout>
                <c:manualLayout>
                  <c:x val="1.2389380876297984E-3"/>
                  <c:y val="-0.223339145466993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BC7-4D48-ADA8-BD567D20EEF9}"/>
                </c:ext>
              </c:extLst>
            </c:dLbl>
            <c:dLbl>
              <c:idx val="4"/>
              <c:layout>
                <c:manualLayout>
                  <c:x val="1.2389380876297984E-3"/>
                  <c:y val="-0.11931817360565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BC7-4D48-ADA8-BD567D20EEF9}"/>
                </c:ext>
              </c:extLst>
            </c:dLbl>
            <c:dLbl>
              <c:idx val="5"/>
              <c:layout>
                <c:manualLayout>
                  <c:x val="3.7168142628893949E-3"/>
                  <c:y val="-0.21416082442040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BC7-4D48-ADA8-BD567D20EEF9}"/>
                </c:ext>
              </c:extLst>
            </c:dLbl>
            <c:dLbl>
              <c:idx val="6"/>
              <c:layout>
                <c:manualLayout>
                  <c:x val="-1.2389380876297984E-3"/>
                  <c:y val="-0.113199292907928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BC7-4D48-ADA8-BD567D20EEF9}"/>
                </c:ext>
              </c:extLst>
            </c:dLbl>
            <c:dLbl>
              <c:idx val="7"/>
              <c:layout>
                <c:manualLayout>
                  <c:x val="-3.7168142628894855E-3"/>
                  <c:y val="-0.238636347211308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BC7-4D48-ADA8-BD567D20EEF9}"/>
                </c:ext>
              </c:extLst>
            </c:dLbl>
            <c:dLbl>
              <c:idx val="8"/>
              <c:layout>
                <c:manualLayout>
                  <c:x val="-3.7168142628893949E-3"/>
                  <c:y val="-0.100961531512476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BC7-4D48-ADA8-BD567D20EEF9}"/>
                </c:ext>
              </c:extLst>
            </c:dLbl>
            <c:dLbl>
              <c:idx val="9"/>
              <c:layout>
                <c:manualLayout>
                  <c:x val="-4.9557523505192836E-3"/>
                  <c:y val="-0.226398585815856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BC7-4D48-ADA8-BD567D20EEF9}"/>
                </c:ext>
              </c:extLst>
            </c:dLbl>
            <c:dLbl>
              <c:idx val="10"/>
              <c:layout>
                <c:manualLayout>
                  <c:x val="-4.9557523505191934E-3"/>
                  <c:y val="-9.178321046588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BC7-4D48-ADA8-BD567D20EEF9}"/>
                </c:ext>
              </c:extLst>
            </c:dLbl>
            <c:dLbl>
              <c:idx val="11"/>
              <c:layout>
                <c:manualLayout>
                  <c:x val="-9.9115047010383869E-3"/>
                  <c:y val="-0.25087410860675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BC7-4D48-ADA8-BD567D20EEF9}"/>
                </c:ext>
              </c:extLst>
            </c:dLbl>
            <c:dLbl>
              <c:idx val="12"/>
              <c:layout>
                <c:manualLayout>
                  <c:x val="3.7168142628893038E-3"/>
                  <c:y val="-0.100961531512476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BC7-4D48-ADA8-BD567D20EEF9}"/>
                </c:ext>
              </c:extLst>
            </c:dLbl>
            <c:dLbl>
              <c:idx val="13"/>
              <c:layout>
                <c:manualLayout>
                  <c:x val="-1.2389380876297982E-2"/>
                  <c:y val="-0.275349631397663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BC7-4D48-ADA8-BD567D20EEF9}"/>
                </c:ext>
              </c:extLst>
            </c:dLbl>
            <c:dLbl>
              <c:idx val="14"/>
              <c:layout>
                <c:manualLayout>
                  <c:x val="-3.7168142628893949E-3"/>
                  <c:y val="-0.10402097186133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BC7-4D48-ADA8-BD567D20EEF9}"/>
                </c:ext>
              </c:extLst>
            </c:dLbl>
            <c:dLbl>
              <c:idx val="15"/>
              <c:layout>
                <c:manualLayout>
                  <c:x val="-6.1946904381489911E-3"/>
                  <c:y val="-0.275349631397663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BC7-4D48-ADA8-BD567D20EEF9}"/>
                </c:ext>
              </c:extLst>
            </c:dLbl>
            <c:dLbl>
              <c:idx val="16"/>
              <c:layout>
                <c:manualLayout>
                  <c:x val="1.2389380876297984E-3"/>
                  <c:y val="-0.201923063024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CBC7-4D48-ADA8-BD567D20EEF9}"/>
                </c:ext>
              </c:extLst>
            </c:dLbl>
            <c:dLbl>
              <c:idx val="17"/>
              <c:layout>
                <c:manualLayout>
                  <c:x val="-3.7168142628893949E-3"/>
                  <c:y val="-0.11013985255906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CBC7-4D48-ADA8-BD567D20EEF9}"/>
                </c:ext>
              </c:extLst>
            </c:dLbl>
            <c:dLbl>
              <c:idx val="18"/>
              <c:layout>
                <c:manualLayout>
                  <c:x val="-6.1946904381489911E-3"/>
                  <c:y val="-0.24475522790903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CBC7-4D48-ADA8-BD567D20EEF9}"/>
                </c:ext>
              </c:extLst>
            </c:dLbl>
            <c:dLbl>
              <c:idx val="19"/>
              <c:layout>
                <c:manualLayout>
                  <c:x val="-3.7168142628893949E-3"/>
                  <c:y val="-0.10402097186133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CBC7-4D48-ADA8-BD567D20EEF9}"/>
                </c:ext>
              </c:extLst>
            </c:dLbl>
            <c:dLbl>
              <c:idx val="20"/>
              <c:layout>
                <c:manualLayout>
                  <c:x val="-1.4867257051557579E-2"/>
                  <c:y val="-0.241695787560171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CBC7-4D48-ADA8-BD567D20EEF9}"/>
                </c:ext>
              </c:extLst>
            </c:dLbl>
            <c:dLbl>
              <c:idx val="21"/>
              <c:layout>
                <c:manualLayout>
                  <c:x val="-4.9557523505191934E-3"/>
                  <c:y val="-0.12237761395451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CBC7-4D48-ADA8-BD567D20EEF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Лист1!$A$1:$V$1</c:f>
              <c:strCache>
                <c:ptCount val="22"/>
                <c:pt idx="0">
                  <c:v>Сауд Арабиясы</c:v>
                </c:pt>
                <c:pt idx="1">
                  <c:v>Португалия </c:v>
                </c:pt>
                <c:pt idx="2">
                  <c:v>Бразилия</c:v>
                </c:pt>
                <c:pt idx="3">
                  <c:v>Нидерланды</c:v>
                </c:pt>
                <c:pt idx="4">
                  <c:v>Аустралия </c:v>
                </c:pt>
                <c:pt idx="5">
                  <c:v>Эстония</c:v>
                </c:pt>
                <c:pt idx="6">
                  <c:v>Солтүстік Ирландия</c:v>
                </c:pt>
                <c:pt idx="7">
                  <c:v>Чехия</c:v>
                </c:pt>
                <c:pt idx="8">
                  <c:v>Германия</c:v>
                </c:pt>
                <c:pt idx="9">
                  <c:v>Норвегия</c:v>
                </c:pt>
                <c:pt idx="10">
                  <c:v>Тунис</c:v>
                </c:pt>
                <c:pt idx="11">
                  <c:v>Мексика</c:v>
                </c:pt>
                <c:pt idx="12">
                  <c:v>Тайвань</c:v>
                </c:pt>
                <c:pt idx="13">
                  <c:v>Колумбия </c:v>
                </c:pt>
                <c:pt idx="14">
                  <c:v>Польша</c:v>
                </c:pt>
                <c:pt idx="15">
                  <c:v>Дания</c:v>
                </c:pt>
                <c:pt idx="16">
                  <c:v>Швеция</c:v>
                </c:pt>
                <c:pt idx="17">
                  <c:v>Швейцария</c:v>
                </c:pt>
                <c:pt idx="18">
                  <c:v>Жапония</c:v>
                </c:pt>
                <c:pt idx="19">
                  <c:v>Оңтүстік Корея </c:v>
                </c:pt>
                <c:pt idx="20">
                  <c:v>АҚШ</c:v>
                </c:pt>
                <c:pt idx="21">
                  <c:v>Испания</c:v>
                </c:pt>
              </c:strCache>
            </c:strRef>
          </c:cat>
          <c:val>
            <c:numRef>
              <c:f>Лист1!$A$2:$V$2</c:f>
              <c:numCache>
                <c:formatCode>General</c:formatCode>
                <c:ptCount val="22"/>
                <c:pt idx="0">
                  <c:v>16.899999999999999</c:v>
                </c:pt>
                <c:pt idx="1">
                  <c:v>4.8</c:v>
                </c:pt>
                <c:pt idx="2">
                  <c:v>4.62</c:v>
                </c:pt>
                <c:pt idx="3">
                  <c:v>4.5</c:v>
                </c:pt>
                <c:pt idx="4">
                  <c:v>4.46</c:v>
                </c:pt>
                <c:pt idx="5">
                  <c:v>4.05</c:v>
                </c:pt>
                <c:pt idx="6">
                  <c:v>4</c:v>
                </c:pt>
                <c:pt idx="7">
                  <c:v>3.72</c:v>
                </c:pt>
                <c:pt idx="8">
                  <c:v>3.51</c:v>
                </c:pt>
                <c:pt idx="9">
                  <c:v>3.08</c:v>
                </c:pt>
                <c:pt idx="10">
                  <c:v>2.27</c:v>
                </c:pt>
                <c:pt idx="11">
                  <c:v>2.23</c:v>
                </c:pt>
                <c:pt idx="12">
                  <c:v>2.04</c:v>
                </c:pt>
                <c:pt idx="13">
                  <c:v>1.98</c:v>
                </c:pt>
                <c:pt idx="14">
                  <c:v>1.81</c:v>
                </c:pt>
                <c:pt idx="15">
                  <c:v>1.77</c:v>
                </c:pt>
                <c:pt idx="16">
                  <c:v>1.75</c:v>
                </c:pt>
                <c:pt idx="17">
                  <c:v>1.56</c:v>
                </c:pt>
                <c:pt idx="18">
                  <c:v>1.53</c:v>
                </c:pt>
                <c:pt idx="19">
                  <c:v>1.35</c:v>
                </c:pt>
                <c:pt idx="20">
                  <c:v>1.2</c:v>
                </c:pt>
                <c:pt idx="2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BC7-4D48-ADA8-BD567D20EE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2764344"/>
        <c:axId val="372768280"/>
      </c:barChart>
      <c:catAx>
        <c:axId val="372764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68280"/>
        <c:crosses val="autoZero"/>
        <c:auto val="1"/>
        <c:lblAlgn val="ctr"/>
        <c:lblOffset val="100"/>
        <c:noMultiLvlLbl val="0"/>
      </c:catAx>
      <c:valAx>
        <c:axId val="3727682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372764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EDA6E-327E-4C8C-8D0C-C5E6C3556BB1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F428B-6AE3-4AFA-808E-24D20EFD3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6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C9FB-67E5-4092-A110-8040C64551A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D6BE-AE3E-4F2C-B4BF-9FAD42C53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0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C9FB-67E5-4092-A110-8040C64551A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D6BE-AE3E-4F2C-B4BF-9FAD42C53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42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C9FB-67E5-4092-A110-8040C64551A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D6BE-AE3E-4F2C-B4BF-9FAD42C53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9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C9FB-67E5-4092-A110-8040C64551A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D6BE-AE3E-4F2C-B4BF-9FAD42C53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62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C9FB-67E5-4092-A110-8040C64551A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D6BE-AE3E-4F2C-B4BF-9FAD42C53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7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C9FB-67E5-4092-A110-8040C64551A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D6BE-AE3E-4F2C-B4BF-9FAD42C53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7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C9FB-67E5-4092-A110-8040C64551A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D6BE-AE3E-4F2C-B4BF-9FAD42C53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C9FB-67E5-4092-A110-8040C64551A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D6BE-AE3E-4F2C-B4BF-9FAD42C53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23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C9FB-67E5-4092-A110-8040C64551A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D6BE-AE3E-4F2C-B4BF-9FAD42C53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2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C9FB-67E5-4092-A110-8040C64551A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D6BE-AE3E-4F2C-B4BF-9FAD42C53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68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C9FB-67E5-4092-A110-8040C64551A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D6BE-AE3E-4F2C-B4BF-9FAD42C53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49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FC9FB-67E5-4092-A110-8040C64551A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CD6BE-AE3E-4F2C-B4BF-9FAD42C53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17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microsoft.com/office/2007/relationships/hdphoto" Target="../media/hdphoto2.wdp"/><Relationship Id="rId3" Type="http://schemas.microsoft.com/office/2007/relationships/hdphoto" Target="../media/hdphoto1.wdp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chart" Target="../charts/chart1.xml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8775" y="391742"/>
            <a:ext cx="6864967" cy="60814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377225" y="377227"/>
            <a:ext cx="6864969" cy="611051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75616" y="321986"/>
            <a:ext cx="84880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Мукополисахаридоздар</a:t>
            </a:r>
            <a:r>
              <a:rPr 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IDUA </a:t>
            </a:r>
            <a:r>
              <a:rPr lang="ru-RU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генінің (альфа-</a:t>
            </a:r>
            <a:r>
              <a:rPr lang="en-US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ru-RU" sz="2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идуронидаза) реттілік нұсқалары. Дерекқорларға жүйелі шолу.</a:t>
            </a:r>
            <a:endParaRPr lang="ru-RU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7" y="138626"/>
            <a:ext cx="1115886" cy="12655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3" y="253122"/>
            <a:ext cx="942334" cy="9765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6" r="30430"/>
          <a:stretch/>
        </p:blipFill>
        <p:spPr>
          <a:xfrm>
            <a:off x="2021105" y="-1144"/>
            <a:ext cx="1283368" cy="14850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12" y="97205"/>
            <a:ext cx="1168400" cy="12917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50" y="1704168"/>
            <a:ext cx="3216530" cy="135975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5" y="1321019"/>
            <a:ext cx="4465813" cy="3591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15169">
            <a:off x="-358662" y="2208249"/>
            <a:ext cx="1863394" cy="3305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80" y="1260379"/>
            <a:ext cx="3233275" cy="187803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626" y="1369486"/>
            <a:ext cx="3213055" cy="172343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717" y="3434717"/>
            <a:ext cx="1937906" cy="106662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2" y="4715686"/>
            <a:ext cx="4564685" cy="195393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87" y="4581452"/>
            <a:ext cx="5115397" cy="2071577"/>
          </a:xfrm>
          <a:prstGeom prst="rect">
            <a:avLst/>
          </a:prstGeom>
        </p:spPr>
      </p:pic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999012"/>
              </p:ext>
            </p:extLst>
          </p:nvPr>
        </p:nvGraphicFramePr>
        <p:xfrm>
          <a:off x="349782" y="2876375"/>
          <a:ext cx="10414471" cy="1809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37" name="Рисунок 36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13929" y1="8571" x2="91071" y2="78929"/>
                        <a14:foregroundMark x1="20000" y1="86071" x2="66071" y2="24286"/>
                        <a14:foregroundMark x1="38571" y1="79643" x2="77500" y2="83214"/>
                        <a14:foregroundMark x1="32500" y1="45357" x2="31786" y2="53214"/>
                        <a14:foregroundMark x1="11429" y1="42857" x2="11429" y2="49643"/>
                        <a14:foregroundMark x1="24286" y1="45357" x2="24286" y2="48929"/>
                        <a14:backgroundMark x1="4286" y1="97500" x2="714" y2="96429"/>
                        <a14:backgroundMark x1="95714" y1="97500" x2="98214" y2="9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76" y="4419904"/>
            <a:ext cx="767588" cy="767588"/>
          </a:xfrm>
          <a:prstGeom prst="rect">
            <a:avLst/>
          </a:prstGeom>
        </p:spPr>
      </p:pic>
      <p:pic>
        <p:nvPicPr>
          <p:cNvPr id="1026" name="Picture 2" descr="Hgmd Logo Vektor - Bioinformatics Software And Services Vertical Png,Home  Improvements Logos - free transparent png images - pngaaa.com"/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30" b="94118" l="10556" r="90667">
                        <a14:foregroundMark x1="46000" y1="83824" x2="46000" y2="84874"/>
                        <a14:foregroundMark x1="52222" y1="82983" x2="52222" y2="83403"/>
                        <a14:foregroundMark x1="58444" y1="81933" x2="58444" y2="82983"/>
                        <a14:foregroundMark x1="60111" y1="84454" x2="60111" y2="85294"/>
                        <a14:foregroundMark x1="61889" y1="84874" x2="61889" y2="82983"/>
                        <a14:foregroundMark x1="63444" y1="80882" x2="63556" y2="82563"/>
                        <a14:foregroundMark x1="63556" y1="84454" x2="63778" y2="86975"/>
                        <a14:foregroundMark x1="65889" y1="83824" x2="66000" y2="84874"/>
                        <a14:foregroundMark x1="73111" y1="81723" x2="73222" y2="81723"/>
                        <a14:foregroundMark x1="73444" y1="82143" x2="73556" y2="82353"/>
                        <a14:foregroundMark x1="72889" y1="78571" x2="73222" y2="78571"/>
                        <a14:foregroundMark x1="72000" y1="80042" x2="72000" y2="80462"/>
                        <a14:foregroundMark x1="72556" y1="84244" x2="72889" y2="84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68" y="5250990"/>
            <a:ext cx="1456142" cy="77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ne Guard | Our technology"/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607" y="2159464"/>
            <a:ext cx="581181" cy="82141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MIM - YouTube"/>
          <p:cNvPicPr>
            <a:picLocks noChangeAspect="1" noChangeArrowheads="1"/>
          </p:cNvPicPr>
          <p:nvPr/>
        </p:nvPicPr>
        <p:blipFill rotWithShape="1"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9" b="21641"/>
          <a:stretch/>
        </p:blipFill>
        <p:spPr bwMode="auto">
          <a:xfrm>
            <a:off x="10622347" y="1500609"/>
            <a:ext cx="1253699" cy="5863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enebank"/>
          <p:cNvPicPr>
            <a:picLocks noChangeAspect="1" noChangeArrowheads="1"/>
          </p:cNvPicPr>
          <p:nvPr/>
        </p:nvPicPr>
        <p:blipFill>
          <a:blip r:embed="rId2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022" y="5848000"/>
            <a:ext cx="1680350" cy="49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MBL - Internationale Gesamtschule Heidelberg - IGH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0"/>
          <a:stretch/>
        </p:blipFill>
        <p:spPr bwMode="auto">
          <a:xfrm>
            <a:off x="10670145" y="6375350"/>
            <a:ext cx="1310588" cy="45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nsembl name and logo policy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8268" r="3608" b="13458"/>
          <a:stretch/>
        </p:blipFill>
        <p:spPr bwMode="auto">
          <a:xfrm>
            <a:off x="10629347" y="3085987"/>
            <a:ext cx="1332536" cy="35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3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6841</TotalTime>
  <Words>55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Мукополисахаридоз. Мутациялар спектрінің эпидемиологиясы және картографиясы</dc:title>
  <dc:creator>Lenovo</dc:creator>
  <cp:lastModifiedBy>Lenovo</cp:lastModifiedBy>
  <cp:revision>65</cp:revision>
  <dcterms:created xsi:type="dcterms:W3CDTF">2023-02-14T07:50:05Z</dcterms:created>
  <dcterms:modified xsi:type="dcterms:W3CDTF">2023-03-28T05:09:02Z</dcterms:modified>
</cp:coreProperties>
</file>